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06"/>
  </p:notesMasterIdLst>
  <p:handoutMasterIdLst>
    <p:handoutMasterId r:id="rId107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574" r:id="rId21"/>
    <p:sldId id="4632" r:id="rId22"/>
    <p:sldId id="4588" r:id="rId23"/>
    <p:sldId id="4590" r:id="rId24"/>
    <p:sldId id="4589" r:id="rId25"/>
    <p:sldId id="4633" r:id="rId26"/>
    <p:sldId id="4592" r:id="rId27"/>
    <p:sldId id="4591" r:id="rId28"/>
    <p:sldId id="4593" r:id="rId29"/>
    <p:sldId id="4594" r:id="rId30"/>
    <p:sldId id="4624" r:id="rId31"/>
    <p:sldId id="4628" r:id="rId32"/>
    <p:sldId id="4617" r:id="rId33"/>
    <p:sldId id="4640" r:id="rId34"/>
    <p:sldId id="4644" r:id="rId35"/>
    <p:sldId id="4646" r:id="rId36"/>
    <p:sldId id="4595" r:id="rId37"/>
    <p:sldId id="4625" r:id="rId38"/>
    <p:sldId id="4634" r:id="rId39"/>
    <p:sldId id="4635" r:id="rId40"/>
    <p:sldId id="4618" r:id="rId41"/>
    <p:sldId id="4626" r:id="rId42"/>
    <p:sldId id="4643" r:id="rId43"/>
    <p:sldId id="4627" r:id="rId44"/>
    <p:sldId id="4636" r:id="rId45"/>
    <p:sldId id="4629" r:id="rId46"/>
    <p:sldId id="4637" r:id="rId47"/>
    <p:sldId id="4598" r:id="rId48"/>
    <p:sldId id="4599" r:id="rId49"/>
    <p:sldId id="4601" r:id="rId50"/>
    <p:sldId id="4602" r:id="rId51"/>
    <p:sldId id="4600" r:id="rId52"/>
    <p:sldId id="4641" r:id="rId53"/>
    <p:sldId id="4619" r:id="rId54"/>
    <p:sldId id="4569" r:id="rId55"/>
    <p:sldId id="4648" r:id="rId56"/>
    <p:sldId id="4647" r:id="rId57"/>
    <p:sldId id="4649" r:id="rId58"/>
    <p:sldId id="4651" r:id="rId59"/>
    <p:sldId id="4650" r:id="rId60"/>
    <p:sldId id="4652" r:id="rId61"/>
    <p:sldId id="4570" r:id="rId62"/>
    <p:sldId id="4571" r:id="rId63"/>
    <p:sldId id="4620" r:id="rId64"/>
    <p:sldId id="4654" r:id="rId65"/>
    <p:sldId id="4655" r:id="rId66"/>
    <p:sldId id="4656" r:id="rId67"/>
    <p:sldId id="4657" r:id="rId68"/>
    <p:sldId id="308" r:id="rId69"/>
    <p:sldId id="4658" r:id="rId70"/>
    <p:sldId id="4572" r:id="rId71"/>
    <p:sldId id="4659" r:id="rId72"/>
    <p:sldId id="4660" r:id="rId73"/>
    <p:sldId id="4661" r:id="rId74"/>
    <p:sldId id="4662" r:id="rId75"/>
    <p:sldId id="4663" r:id="rId76"/>
    <p:sldId id="4664" r:id="rId77"/>
    <p:sldId id="4665" r:id="rId78"/>
    <p:sldId id="4666" r:id="rId79"/>
    <p:sldId id="4667" r:id="rId80"/>
    <p:sldId id="4672" r:id="rId81"/>
    <p:sldId id="4668" r:id="rId82"/>
    <p:sldId id="4669" r:id="rId83"/>
    <p:sldId id="4670" r:id="rId84"/>
    <p:sldId id="4671" r:id="rId85"/>
    <p:sldId id="4673" r:id="rId86"/>
    <p:sldId id="4674" r:id="rId87"/>
    <p:sldId id="4621" r:id="rId88"/>
    <p:sldId id="4692" r:id="rId89"/>
    <p:sldId id="4573" r:id="rId90"/>
    <p:sldId id="4676" r:id="rId91"/>
    <p:sldId id="4677" r:id="rId92"/>
    <p:sldId id="4690" r:id="rId93"/>
    <p:sldId id="4693" r:id="rId94"/>
    <p:sldId id="4681" r:id="rId95"/>
    <p:sldId id="4683" r:id="rId96"/>
    <p:sldId id="4694" r:id="rId97"/>
    <p:sldId id="4696" r:id="rId98"/>
    <p:sldId id="4684" r:id="rId99"/>
    <p:sldId id="4686" r:id="rId100"/>
    <p:sldId id="4687" r:id="rId101"/>
    <p:sldId id="4688" r:id="rId102"/>
    <p:sldId id="4689" r:id="rId103"/>
    <p:sldId id="4622" r:id="rId104"/>
    <p:sldId id="4697" r:id="rId10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6" d="100"/>
          <a:sy n="76" d="100"/>
        </p:scale>
        <p:origin x="4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434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commentAuthors" Target="commentAuthor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1/27/2023 7:28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all you’ve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9" y="5219905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5D84-D7AF-8A58-5F00-51EF6D31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2483683"/>
            <a:ext cx="9141947" cy="397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157C5-E14E-AE67-B79E-3329A31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8" y="5457907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265-2514-6385-0A89-C0D7DB2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 Implementation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31A6-B636-5D59-211E-B8FA6CA8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85871"/>
          </a:xfrm>
        </p:spPr>
        <p:txBody>
          <a:bodyPr/>
          <a:lstStyle/>
          <a:p>
            <a:r>
              <a:rPr lang="en-US" dirty="0"/>
              <a:t>Start by asking yourself this question</a:t>
            </a:r>
          </a:p>
          <a:p>
            <a:pPr lvl="1"/>
            <a:r>
              <a:rPr lang="en-US" dirty="0"/>
              <a:t>Should I even implement data translations in the first place?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No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 yourself on the back. You’re all done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YES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Learn how to extend the datasource with extra data translation columns</a:t>
            </a:r>
          </a:p>
          <a:p>
            <a:pPr lvl="1"/>
            <a:r>
              <a:rPr lang="en-US" dirty="0"/>
              <a:t>Learn how to create and configure Field Parameters</a:t>
            </a:r>
          </a:p>
          <a:p>
            <a:pPr lvl="1"/>
            <a:r>
              <a:rPr lang="en-US" dirty="0"/>
              <a:t>Learn how to synchronize Field Parameters using a filtering strategy</a:t>
            </a:r>
          </a:p>
          <a:p>
            <a:pPr lvl="1"/>
            <a:r>
              <a:rPr lang="en-US" dirty="0"/>
              <a:t>Learn how to set the filter to select the correct language when the report loads</a:t>
            </a:r>
          </a:p>
        </p:txBody>
      </p:sp>
    </p:spTree>
    <p:extLst>
      <p:ext uri="{BB962C8B-B14F-4D97-AF65-F5344CB8AC3E}">
        <p14:creationId xmlns:p14="http://schemas.microsoft.com/office/powerpoint/2010/main" val="3410938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107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483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87A-5E68-4151-FC0E-D0A58BD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5" y="259326"/>
            <a:ext cx="11325430" cy="443198"/>
          </a:xfrm>
        </p:spPr>
        <p:txBody>
          <a:bodyPr/>
          <a:lstStyle/>
          <a:p>
            <a:r>
              <a:rPr lang="en-US" sz="3200" dirty="0"/>
              <a:t>Other Questions To Ask When Implementing Data Translations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ADDAE-4560-60F2-2D3B-8C38DD462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How hard will it be to translate various text values to secondary languages?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Easy</a:t>
            </a:r>
            <a:r>
              <a:rPr lang="en-US" dirty="0"/>
              <a:t>: translating short strings (product names and product categories)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Hard</a:t>
            </a:r>
            <a:r>
              <a:rPr lang="en-US" dirty="0"/>
              <a:t>: translating longer strings with complete sentences &amp; paragraphs (product descriptions)</a:t>
            </a:r>
          </a:p>
          <a:p>
            <a:pPr lvl="1"/>
            <a:endParaRPr lang="en-US" dirty="0"/>
          </a:p>
          <a:p>
            <a:r>
              <a:rPr lang="en-US" dirty="0"/>
              <a:t>How many distinct column values will require translation?</a:t>
            </a:r>
          </a:p>
          <a:p>
            <a:pPr lvl="1"/>
            <a:r>
              <a:rPr lang="en-US" dirty="0"/>
              <a:t>Can your translation team handle editing translation volume when tables reach 10,000+ rows</a:t>
            </a:r>
          </a:p>
          <a:p>
            <a:pPr lvl="1"/>
            <a:endParaRPr lang="en-US" dirty="0"/>
          </a:p>
          <a:p>
            <a:r>
              <a:rPr lang="en-US" dirty="0"/>
              <a:t>Do you have a post-deployment translation process in-place as new rows are added?</a:t>
            </a:r>
          </a:p>
          <a:p>
            <a:pPr lvl="1"/>
            <a:r>
              <a:rPr lang="en-US" dirty="0"/>
              <a:t>When a new product is added to the database, when and how are data translations generated?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462C73E-C684-4EFA-E4D8-89F20089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40425" cy="875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78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E2AA41-41C8-F5D8-3A9C-E87CEFF3E906}"/>
              </a:ext>
            </a:extLst>
          </p:cNvPr>
          <p:cNvSpPr/>
          <p:nvPr/>
        </p:nvSpPr>
        <p:spPr bwMode="auto">
          <a:xfrm>
            <a:off x="9529077" y="4075043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Don’t use Row Replication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It’s obsolete &amp; inefficient</a:t>
            </a:r>
          </a:p>
        </p:txBody>
      </p:sp>
      <p:pic>
        <p:nvPicPr>
          <p:cNvPr id="14" name="Graphic 13" descr="Old woman with white hair">
            <a:extLst>
              <a:ext uri="{FF2B5EF4-FFF2-40B4-BE49-F238E27FC236}">
                <a16:creationId xmlns:a16="http://schemas.microsoft.com/office/drawing/2014/main" id="{90179953-BE5A-9A7B-1AF1-7327B414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277" y="4814666"/>
            <a:ext cx="623927" cy="206059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BADA110-FCE9-BF52-D311-09717DA9D9DF}"/>
              </a:ext>
            </a:extLst>
          </p:cNvPr>
          <p:cNvSpPr/>
          <p:nvPr/>
        </p:nvSpPr>
        <p:spPr bwMode="auto">
          <a:xfrm>
            <a:off x="9524162" y="4070128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Field Parameters Rule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4AFB-81D5-7DFA-F46F-2BCC5F7C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 for Calendar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DDD6-DF56-9FE1-DE5B-064679ABB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This Calendar table does not support data translations (yet)</a:t>
            </a:r>
          </a:p>
          <a:p>
            <a:pPr lvl="1"/>
            <a:r>
              <a:rPr lang="en-US" dirty="0"/>
              <a:t>DAX expression for calculated table evaluated at dataset load time</a:t>
            </a:r>
          </a:p>
          <a:p>
            <a:pPr lvl="1"/>
            <a:r>
              <a:rPr lang="en-US" dirty="0"/>
              <a:t>All calendar month names and day names are always displayed in English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B0FB-0496-32E9-7D15-8DDF75F3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2558743"/>
            <a:ext cx="7983794" cy="399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4283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5EAFC-E889-048A-7317-FFFC22C7B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Solution based on using Power Query to generate translation tables</a:t>
            </a:r>
          </a:p>
          <a:p>
            <a:pPr lvl="1"/>
            <a:r>
              <a:rPr lang="en-US" dirty="0"/>
              <a:t>Queries that generate translation tables use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query output as their source</a:t>
            </a:r>
          </a:p>
          <a:p>
            <a:pPr lvl="1"/>
            <a:r>
              <a:rPr lang="en-US" dirty="0"/>
              <a:t>Queries generate translations by passing </a:t>
            </a:r>
            <a:r>
              <a:rPr lang="en-US" sz="18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M Date functions</a:t>
            </a:r>
          </a:p>
          <a:p>
            <a:pPr lvl="1"/>
            <a:r>
              <a:rPr lang="en-US" dirty="0"/>
              <a:t>Query output generates a separate column for each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85F462-760D-01D1-1981-B986C6C3D86E}"/>
              </a:ext>
            </a:extLst>
          </p:cNvPr>
          <p:cNvGrpSpPr/>
          <p:nvPr/>
        </p:nvGrpSpPr>
        <p:grpSpPr>
          <a:xfrm>
            <a:off x="828936" y="3678250"/>
            <a:ext cx="9860550" cy="3175035"/>
            <a:chOff x="828936" y="3678250"/>
            <a:chExt cx="9860550" cy="317503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636BA75-FE84-4AB7-96EB-7087E6A7E44A}"/>
                </a:ext>
              </a:extLst>
            </p:cNvPr>
            <p:cNvSpPr/>
            <p:nvPr/>
          </p:nvSpPr>
          <p:spPr bwMode="auto">
            <a:xfrm rot="1241205">
              <a:off x="4777048" y="3890891"/>
              <a:ext cx="687946" cy="1295812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C381A8A-9795-6C0C-B2FE-570791A4FE81}"/>
                </a:ext>
              </a:extLst>
            </p:cNvPr>
            <p:cNvSpPr/>
            <p:nvPr/>
          </p:nvSpPr>
          <p:spPr bwMode="auto">
            <a:xfrm rot="20623542">
              <a:off x="6227301" y="3678250"/>
              <a:ext cx="687946" cy="1534434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B52703-ACC8-89A9-E9A4-F2B5889737C9}"/>
                </a:ext>
              </a:extLst>
            </p:cNvPr>
            <p:cNvGrpSpPr/>
            <p:nvPr/>
          </p:nvGrpSpPr>
          <p:grpSpPr>
            <a:xfrm>
              <a:off x="828936" y="5219414"/>
              <a:ext cx="4922085" cy="1633871"/>
              <a:chOff x="744094" y="4889477"/>
              <a:chExt cx="4922085" cy="163387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B2297-2A46-1628-D132-8907C834F8CF}"/>
                  </a:ext>
                </a:extLst>
              </p:cNvPr>
              <p:cNvSpPr/>
              <p:nvPr/>
            </p:nvSpPr>
            <p:spPr bwMode="auto">
              <a:xfrm>
                <a:off x="744094" y="4889477"/>
                <a:ext cx="4922085" cy="16338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Month Names Table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C6A352C-4891-5C21-C9D0-4E92093DE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372" y="5144736"/>
                <a:ext cx="4666320" cy="12674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063A4-CE40-ADC4-56F0-2557487E06A7}"/>
                </a:ext>
              </a:extLst>
            </p:cNvPr>
            <p:cNvGrpSpPr/>
            <p:nvPr/>
          </p:nvGrpSpPr>
          <p:grpSpPr>
            <a:xfrm>
              <a:off x="5987416" y="5231700"/>
              <a:ext cx="4702070" cy="1162955"/>
              <a:chOff x="5902574" y="4901763"/>
              <a:chExt cx="4702070" cy="116295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74C109-0434-3227-7935-F5ECB80D3BF0}"/>
                  </a:ext>
                </a:extLst>
              </p:cNvPr>
              <p:cNvSpPr/>
              <p:nvPr/>
            </p:nvSpPr>
            <p:spPr bwMode="auto">
              <a:xfrm>
                <a:off x="5902574" y="4901763"/>
                <a:ext cx="4702070" cy="11629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Day Names Table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A6D580-1846-C2D5-7E7F-4A77083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867" y="5143135"/>
                <a:ext cx="4466385" cy="82472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Implementing Data Translations for Month and Day Names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366942" y="4068744"/>
            <a:ext cx="2964716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5D7C9A-7E58-473E-6864-B95EC2128AD2}"/>
              </a:ext>
            </a:extLst>
          </p:cNvPr>
          <p:cNvGrpSpPr/>
          <p:nvPr/>
        </p:nvGrpSpPr>
        <p:grpSpPr>
          <a:xfrm>
            <a:off x="3547958" y="2946736"/>
            <a:ext cx="4692772" cy="1162955"/>
            <a:chOff x="3463116" y="2616799"/>
            <a:chExt cx="4692772" cy="1162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D8DA5-56F6-79AE-08CB-891996456F3C}"/>
                </a:ext>
              </a:extLst>
            </p:cNvPr>
            <p:cNvSpPr/>
            <p:nvPr/>
          </p:nvSpPr>
          <p:spPr bwMode="auto">
            <a:xfrm>
              <a:off x="3463116" y="2616799"/>
              <a:ext cx="4692772" cy="116295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Languages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3F92B-A28F-F656-305A-7A984D68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81" y="2869966"/>
              <a:ext cx="4539157" cy="7787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12EC-66A8-D4CD-0F63-75FACAD82189}"/>
              </a:ext>
            </a:extLst>
          </p:cNvPr>
          <p:cNvSpPr/>
          <p:nvPr/>
        </p:nvSpPr>
        <p:spPr bwMode="auto">
          <a:xfrm>
            <a:off x="5923370" y="3196355"/>
            <a:ext cx="1116700" cy="756214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Month and Day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Month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Date.MonthName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Day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Date.DayOfWeekName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63034-301A-7157-E212-67D51366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9" y="1720081"/>
            <a:ext cx="508635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C67FD-DF32-229F-6663-0CAB1DBC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5" y="2629104"/>
            <a:ext cx="5153025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D1ABE-470E-E9E1-A42D-1E540656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88" y="1705486"/>
            <a:ext cx="51149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8717E-B106-053F-418D-13D99BC7D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25" y="2634174"/>
            <a:ext cx="520065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AB4A7-4760-C18F-CB4B-1E5ADF91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84" y="4246973"/>
            <a:ext cx="54102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B9666-3E68-2171-CA63-C16B45192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74"/>
          <a:stretch/>
        </p:blipFill>
        <p:spPr>
          <a:xfrm>
            <a:off x="923720" y="5101765"/>
            <a:ext cx="5398422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E61C51-EE2A-F9D1-43AD-DBB6AC8A4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864" y="4256497"/>
            <a:ext cx="537210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AF6989-198A-8967-B5A0-5F851CA9E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260" y="5116666"/>
            <a:ext cx="5448300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86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Month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987B-39B8-FB08-571E-84A72D2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21" y="3782963"/>
            <a:ext cx="6253085" cy="1719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09293" y="2790551"/>
            <a:ext cx="3265714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9C154-05CC-8348-9D36-D1912A3B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03" y="1190527"/>
            <a:ext cx="8700359" cy="5643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011561" y="2192594"/>
            <a:ext cx="6214161" cy="216310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39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Day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70825" y="2790551"/>
            <a:ext cx="3184088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9BD43-DD89-A1EB-B92B-753F7D99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6" y="3786000"/>
            <a:ext cx="6958370" cy="1268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6255E-6920-1C78-9914-AD799712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1" y="971180"/>
            <a:ext cx="7115698" cy="5898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227872" y="2546554"/>
            <a:ext cx="3903406" cy="344129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2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640D44C-C360-F305-CC29-9AAFBFC8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Translation Tables in Data 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0E8B8-C4D4-6F52-9420-99C396DE1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Steps to configure translation tables in data model</a:t>
            </a: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DayNumber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MonthNumber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5BF60-678B-C195-AAF0-A683187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29" y="2906504"/>
            <a:ext cx="8607164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AA91F-718B-DD4E-7712-4A33F2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"/>
          <a:stretch/>
        </p:blipFill>
        <p:spPr>
          <a:xfrm>
            <a:off x="1306603" y="2906099"/>
            <a:ext cx="8601072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6AD50-BE14-8E28-F74E-71594E59E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"/>
          <a:stretch/>
        </p:blipFill>
        <p:spPr>
          <a:xfrm>
            <a:off x="1300075" y="2915381"/>
            <a:ext cx="8627374" cy="33806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39904D2-DE79-E072-F6C0-09285603C0BB}"/>
              </a:ext>
            </a:extLst>
          </p:cNvPr>
          <p:cNvGrpSpPr/>
          <p:nvPr/>
        </p:nvGrpSpPr>
        <p:grpSpPr>
          <a:xfrm>
            <a:off x="1303997" y="2864897"/>
            <a:ext cx="9140489" cy="3448707"/>
            <a:chOff x="1303997" y="2864897"/>
            <a:chExt cx="9140489" cy="34487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ADB15D-2E32-0D0F-4DED-062F7B63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997" y="2864897"/>
              <a:ext cx="8687799" cy="3448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35CE329-8FE4-0FD7-2EBB-33D6ED6E8FE0}"/>
                </a:ext>
              </a:extLst>
            </p:cNvPr>
            <p:cNvSpPr/>
            <p:nvPr/>
          </p:nvSpPr>
          <p:spPr bwMode="auto">
            <a:xfrm flipH="1">
              <a:off x="9676381" y="3330653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A0B3489-7F59-124D-9956-F1D07D07D41C}"/>
                </a:ext>
              </a:extLst>
            </p:cNvPr>
            <p:cNvSpPr/>
            <p:nvPr/>
          </p:nvSpPr>
          <p:spPr bwMode="auto">
            <a:xfrm flipH="1">
              <a:off x="9686892" y="4846770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3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Sort by Columns in Translation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DayNumber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Day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MonthNumber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Month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EEE5E-F89A-8023-B8AF-0CE2BCC7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1677834"/>
            <a:ext cx="6171944" cy="2232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0BF68-6588-AC3E-80F5-3E5E8ACA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5" y="4595554"/>
            <a:ext cx="6220215" cy="206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884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AAD-5228-4366-0A81-61AFB74A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Field Parameter to Translate Month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A338D-5784-EFD3-89A7-247DA08A0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Field Parameters used to add column selector on top of translation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Creating Field Parameters for calendar translation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87CA5-B25D-5A32-A9D2-83FA1339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3689794"/>
            <a:ext cx="3087329" cy="3001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6C696-441C-3948-46D8-D9EF7255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3658093"/>
            <a:ext cx="3136491" cy="3049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C282E6B-F121-1A21-1B42-2CE0948CB667}"/>
              </a:ext>
            </a:extLst>
          </p:cNvPr>
          <p:cNvGrpSpPr/>
          <p:nvPr/>
        </p:nvGrpSpPr>
        <p:grpSpPr>
          <a:xfrm>
            <a:off x="1121568" y="1790084"/>
            <a:ext cx="5387386" cy="1068913"/>
            <a:chOff x="1121568" y="1790084"/>
            <a:chExt cx="5387386" cy="106891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A014EB-9405-33A5-3181-1C09663AF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207" r="9389" b="9658"/>
            <a:stretch/>
          </p:blipFill>
          <p:spPr>
            <a:xfrm>
              <a:off x="1121568" y="1799302"/>
              <a:ext cx="2467204" cy="680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6D114-1ADA-9358-5CB0-09E5E613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564" y="1810448"/>
              <a:ext cx="1879390" cy="103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Flowchart: Delay 25">
              <a:extLst>
                <a:ext uri="{FF2B5EF4-FFF2-40B4-BE49-F238E27FC236}">
                  <a16:creationId xmlns:a16="http://schemas.microsoft.com/office/drawing/2014/main" id="{DF3E6F31-3BD3-DA13-9900-38574A7E341D}"/>
                </a:ext>
              </a:extLst>
            </p:cNvPr>
            <p:cNvSpPr/>
            <p:nvPr/>
          </p:nvSpPr>
          <p:spPr bwMode="auto">
            <a:xfrm flipH="1">
              <a:off x="3844413" y="1790084"/>
              <a:ext cx="755900" cy="1068913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746CC1-BAE7-8C87-B4C3-BEBA7147EA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2772697" y="2324541"/>
              <a:ext cx="10717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520E2C-4408-D1D8-EFA9-BA7C9D4DB25F}"/>
                </a:ext>
              </a:extLst>
            </p:cNvPr>
            <p:cNvCxnSpPr>
              <a:cxnSpLocks/>
            </p:cNvCxnSpPr>
            <p:nvPr/>
          </p:nvCxnSpPr>
          <p:spPr>
            <a:xfrm>
              <a:off x="4598851" y="2544748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CECC1A-59FC-4E48-D3E6-4135B7671DF8}"/>
              </a:ext>
            </a:extLst>
          </p:cNvPr>
          <p:cNvGrpSpPr/>
          <p:nvPr/>
        </p:nvGrpSpPr>
        <p:grpSpPr>
          <a:xfrm>
            <a:off x="6839028" y="1774723"/>
            <a:ext cx="4909479" cy="1033415"/>
            <a:chOff x="6839028" y="1774723"/>
            <a:chExt cx="4909479" cy="10334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C36AEDF-4ED6-BF1F-36D8-A30A759FA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99" r="21885" b="27629"/>
            <a:stretch/>
          </p:blipFill>
          <p:spPr>
            <a:xfrm>
              <a:off x="6839028" y="1774723"/>
              <a:ext cx="2275476" cy="683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F9EA8033-6723-480B-90E5-B19FD2A54940}"/>
                </a:ext>
              </a:extLst>
            </p:cNvPr>
            <p:cNvSpPr/>
            <p:nvPr/>
          </p:nvSpPr>
          <p:spPr bwMode="auto">
            <a:xfrm flipH="1">
              <a:off x="9350477" y="1775361"/>
              <a:ext cx="707338" cy="1032777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D0D0C-74F2-3590-DBAE-C76F6E571A6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308258" y="2291750"/>
              <a:ext cx="1042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8C0B3B-92ED-96A6-EC67-1B328AB9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7938" y="1794592"/>
              <a:ext cx="1670569" cy="100153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A38282-7128-F2BD-7DDE-4D232B34A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05" y="2500469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243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Month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Month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6AC1-DF50-4F02-3FEB-B2DC1977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9" y="2883680"/>
            <a:ext cx="9205151" cy="363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40DD0-CCD1-48BA-E970-C6868623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94" y="2891548"/>
            <a:ext cx="9223153" cy="3624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2A98E-399C-1386-4FA1-5763574BD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"/>
          <a:stretch/>
        </p:blipFill>
        <p:spPr>
          <a:xfrm>
            <a:off x="1320994" y="2899703"/>
            <a:ext cx="9193149" cy="3864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0D790-3C83-111B-2468-25ACACB4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02" y="2808581"/>
            <a:ext cx="9706491" cy="401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12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Day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51"/>
            <a:ext cx="11604521" cy="959800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Day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155BA-362B-A9AE-10E4-F0F640E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6" y="2855403"/>
            <a:ext cx="9194864" cy="3726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101F5-7D9C-7294-A28C-6BB4FAF8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77" y="2850970"/>
            <a:ext cx="9194864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E97E9-5630-DD3E-6E2D-7D5FFE40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73" y="2847102"/>
            <a:ext cx="9194864" cy="4074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B7D16-3B01-986C-C6BE-582A637E4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077" y="2818353"/>
            <a:ext cx="9235942" cy="4110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247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F03B-D5C6-5DFF-DD07-F2599C0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Relationships with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80511-6FF3-14FB-A31A-54885316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Field Parameters must be synchronized with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Create relationships based on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FEBB8-A768-FE1B-B012-EEA3D0F9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6" y="2178067"/>
            <a:ext cx="10814579" cy="3269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9E1B80-5B0D-C08F-C7E1-535067B079F2}"/>
              </a:ext>
            </a:extLst>
          </p:cNvPr>
          <p:cNvSpPr/>
          <p:nvPr/>
        </p:nvSpPr>
        <p:spPr bwMode="auto">
          <a:xfrm>
            <a:off x="5427407" y="2330245"/>
            <a:ext cx="3952567" cy="2644878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0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BD9D-1305-264D-E8D6-366ABFE6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Month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0A85-E692-EC08-B376-34DADF1E5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" y="941626"/>
            <a:ext cx="12104118" cy="319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74510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CEE7F-8675-DD51-6D5F-9CB7C757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Day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14BF-5394-90E3-8B13-B6FE8046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" y="982133"/>
            <a:ext cx="12150493" cy="3481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57816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6F42-DEFD-9A4D-11CA-D546424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Configuring Matrix with Translated Month &amp; Product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B6FC-5208-7721-BEBC-7B95AF45E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" y="1072737"/>
            <a:ext cx="12018951" cy="441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74950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9BF6-76C8-FFAD-18AD-1B6779B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Power BI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483D4-CD70-D361-B1EF-188CAF09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024935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2D0AE-CC93-6384-C2FE-CB2AB3C7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8" y="1045031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48BD92-1751-C5C3-EF5B-B698BA1C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58" y="1034983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FC83C-6266-DDF6-48F5-7251426A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58" y="1014887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10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21079</TotalTime>
  <Words>4508</Words>
  <Application>Microsoft Office PowerPoint</Application>
  <PresentationFormat>Custom</PresentationFormat>
  <Paragraphs>795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Agenda</vt:lpstr>
      <vt:lpstr>Working with Metadata Translations</vt:lpstr>
      <vt:lpstr>Translations Builder 2.0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Data Translations Implementation Journey</vt:lpstr>
      <vt:lpstr>Scenario 1 – Data Translations Not Required</vt:lpstr>
      <vt:lpstr>Scenario 2 – Data Translations Required</vt:lpstr>
      <vt:lpstr>Other Questions To Ask When Implementing Data Translations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Starting Point for Calendar Table</vt:lpstr>
      <vt:lpstr>Implementing Data Translations for Month and Day Names</vt:lpstr>
      <vt:lpstr>Translating Month and Day Names</vt:lpstr>
      <vt:lpstr>Query for Translated Month Names Table </vt:lpstr>
      <vt:lpstr>Query for Translated Day Names Table </vt:lpstr>
      <vt:lpstr>Configuring Translation Tables in Data Model</vt:lpstr>
      <vt:lpstr>Configuring Sort by Columns in Translation Tables</vt:lpstr>
      <vt:lpstr>Creating Field Parameter to Translate Month Names</vt:lpstr>
      <vt:lpstr>Translated Month Names – Field Parameter</vt:lpstr>
      <vt:lpstr>Translated Day Names – Field Parameter</vt:lpstr>
      <vt:lpstr>Creating Relationships with Languages Table</vt:lpstr>
      <vt:lpstr>Configuring Column Chart with Translated Month Names</vt:lpstr>
      <vt:lpstr>Configuring Column Chart with Translated Day Names</vt:lpstr>
      <vt:lpstr>Configuring Matrix with Translated Month &amp; Product Names</vt:lpstr>
      <vt:lpstr>Testing in Power BI Service</vt:lpstr>
      <vt:lpstr>Look at all you’ve learned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274</cp:revision>
  <cp:lastPrinted>2019-05-02T20:11:39Z</cp:lastPrinted>
  <dcterms:created xsi:type="dcterms:W3CDTF">2018-09-21T01:16:59Z</dcterms:created>
  <dcterms:modified xsi:type="dcterms:W3CDTF">2023-01-27T17:29:44Z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